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3" r:id="rId4"/>
    <p:sldId id="257" r:id="rId5"/>
    <p:sldId id="258" r:id="rId6"/>
    <p:sldId id="259" r:id="rId7"/>
    <p:sldId id="260" r:id="rId8"/>
    <p:sldId id="261" r:id="rId9"/>
    <p:sldId id="262"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4"/>
    <p:restoredTop sz="94575"/>
  </p:normalViewPr>
  <p:slideViewPr>
    <p:cSldViewPr snapToGrid="0" snapToObjects="1">
      <p:cViewPr varScale="1">
        <p:scale>
          <a:sx n="140" d="100"/>
          <a:sy n="140"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Chemistry in Parallel</a:t>
            </a:r>
            <a:endParaRPr lang="en-US" dirty="0"/>
          </a:p>
        </p:txBody>
      </p:sp>
      <p:sp>
        <p:nvSpPr>
          <p:cNvPr id="3" name="Subtitle 2"/>
          <p:cNvSpPr>
            <a:spLocks noGrp="1"/>
          </p:cNvSpPr>
          <p:nvPr>
            <p:ph type="subTitle" idx="1"/>
          </p:nvPr>
        </p:nvSpPr>
        <p:spPr/>
        <p:txBody>
          <a:bodyPr/>
          <a:lstStyle/>
          <a:p>
            <a:r>
              <a:rPr lang="en-US" dirty="0" smtClean="0"/>
              <a:t>Dylan Hennessey</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10</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endParaRPr lang="en-US" dirty="0"/>
              </a:p>
              <a:p>
                <a:endParaRPr lang="en-US" dirty="0" smtClean="0"/>
              </a:p>
              <a:p>
                <a:r>
                  <a:rPr lang="en-US" dirty="0" smtClean="0"/>
                  <a:t>Grid </a:t>
                </a:r>
                <a:r>
                  <a:rPr lang="en-US" dirty="0" smtClean="0"/>
                  <a:t>dimensions would be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11</a:t>
            </a:fld>
            <a:endParaRPr lang="en-US"/>
          </a:p>
        </p:txBody>
      </p:sp>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12</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xmlns="" id="{3E4D66AC-2A48-4A44-86E9-BBB216E4E8BB}"/>
              </a:ext>
            </a:extLst>
          </p:cNvPr>
          <p:cNvPicPr>
            <a:picLocks noChangeAspect="1"/>
          </p:cNvPicPr>
          <p:nvPr/>
        </p:nvPicPr>
        <p:blipFill>
          <a:blip r:embed="rId2"/>
          <a:stretch>
            <a:fillRect/>
          </a:stretch>
        </p:blipFill>
        <p:spPr>
          <a:xfrm>
            <a:off x="1645024" y="1377809"/>
            <a:ext cx="3883417" cy="4978541"/>
          </a:xfrm>
          <a:prstGeom prst="rect">
            <a:avLst/>
          </a:prstGeom>
        </p:spPr>
      </p:pic>
      <p:sp>
        <p:nvSpPr>
          <p:cNvPr id="7" name="TextBox 6">
            <a:extLst>
              <a:ext uri="{FF2B5EF4-FFF2-40B4-BE49-F238E27FC236}">
                <a16:creationId xmlns:a16="http://schemas.microsoft.com/office/drawing/2014/main" xmlns="" id="{D23EE490-205A-8343-8B67-813F33BF7719}"/>
              </a:ext>
            </a:extLst>
          </p:cNvPr>
          <p:cNvSpPr txBox="1"/>
          <p:nvPr/>
        </p:nvSpPr>
        <p:spPr>
          <a:xfrm>
            <a:off x="5641582" y="3054022"/>
            <a:ext cx="6265048" cy="646331"/>
          </a:xfrm>
          <a:prstGeom prst="rect">
            <a:avLst/>
          </a:prstGeom>
          <a:noFill/>
        </p:spPr>
        <p:txBody>
          <a:bodyPr wrap="none" rtlCol="0">
            <a:spAutoFit/>
          </a:bodyPr>
          <a:lstStyle/>
          <a:p>
            <a:r>
              <a:rPr lang="en-US" dirty="0"/>
              <a:t>Best solution because all threads have the same work load</a:t>
            </a:r>
          </a:p>
          <a:p>
            <a:r>
              <a:rPr lang="en-US" dirty="0"/>
              <a:t>and only the last block has the possibility of having idle threads </a:t>
            </a:r>
          </a:p>
        </p:txBody>
      </p:sp>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523" y="1296271"/>
            <a:ext cx="5424471" cy="5419047"/>
          </a:xfrm>
          <a:prstGeom prst="rect">
            <a:avLst/>
          </a:prstGeom>
        </p:spPr>
      </p:pic>
      <p:sp>
        <p:nvSpPr>
          <p:cNvPr id="14" name="TextBox 13">
            <a:extLst>
              <a:ext uri="{FF2B5EF4-FFF2-40B4-BE49-F238E27FC236}">
                <a16:creationId xmlns:a16="http://schemas.microsoft.com/office/drawing/2014/main" xmlns="" id="{F65DFF62-5C6C-9B4E-939F-4D873B567803}"/>
              </a:ext>
            </a:extLst>
          </p:cNvPr>
          <p:cNvSpPr txBox="1"/>
          <p:nvPr/>
        </p:nvSpPr>
        <p:spPr>
          <a:xfrm>
            <a:off x="2589174" y="6169580"/>
            <a:ext cx="2395207" cy="369332"/>
          </a:xfrm>
          <a:prstGeom prst="rect">
            <a:avLst/>
          </a:prstGeom>
          <a:noFill/>
        </p:spPr>
        <p:txBody>
          <a:bodyPr wrap="none" rtlCol="0">
            <a:spAutoFit/>
          </a:bodyPr>
          <a:lstStyle/>
          <a:p>
            <a:r>
              <a:rPr lang="en-US" dirty="0"/>
              <a:t>Basis set of size (3, 2, 2)</a:t>
            </a:r>
          </a:p>
        </p:txBody>
      </p:sp>
      <p:pic>
        <p:nvPicPr>
          <p:cNvPr id="6" name="Picture 5"/>
          <p:cNvPicPr>
            <a:picLocks noChangeAspect="1"/>
          </p:cNvPicPr>
          <p:nvPr/>
        </p:nvPicPr>
        <p:blipFill>
          <a:blip r:embed="rId3"/>
          <a:stretch>
            <a:fillRect/>
          </a:stretch>
        </p:blipFill>
        <p:spPr>
          <a:xfrm>
            <a:off x="7009549" y="2224727"/>
            <a:ext cx="4459072" cy="2767700"/>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a:t>
            </a:r>
            <a:r>
              <a:rPr lang="en-US" dirty="0" smtClean="0"/>
              <a:t>Threads: Find X and Y</a:t>
            </a:r>
            <a:endParaRPr lang="en-US" dirty="0"/>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15</a:t>
            </a:fld>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31" y="1438953"/>
            <a:ext cx="5424471" cy="5419047"/>
          </a:xfrm>
          <a:prstGeom prst="rect">
            <a:avLst/>
          </a:prstGeom>
        </p:spPr>
      </p:pic>
      <p:sp>
        <p:nvSpPr>
          <p:cNvPr id="15" name="TextBox 14">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3" name="TextBox 2"/>
          <p:cNvSpPr txBox="1"/>
          <p:nvPr/>
        </p:nvSpPr>
        <p:spPr>
          <a:xfrm>
            <a:off x="6030012" y="1722258"/>
            <a:ext cx="4595104" cy="369332"/>
          </a:xfrm>
          <a:prstGeom prst="rect">
            <a:avLst/>
          </a:prstGeom>
          <a:noFill/>
        </p:spPr>
        <p:txBody>
          <a:bodyPr wrap="none" rtlCol="0">
            <a:spAutoFit/>
          </a:bodyPr>
          <a:lstStyle/>
          <a:p>
            <a:r>
              <a:rPr lang="en-US" dirty="0" smtClean="0"/>
              <a:t>Use binary search to find the indices from just </a:t>
            </a:r>
            <a:r>
              <a:rPr lang="en-US" dirty="0" err="1" smtClean="0"/>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smtClean="0"/>
              <a:t>First try to find x. It’s easy to determine that the minimum value of x is 1 and the maximum value is 9. We guess that the value of x is 5. </a:t>
            </a:r>
            <a:endParaRPr lang="en-US" dirty="0"/>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11 and 15 so x must be larger. Guess that x is 7.</a:t>
            </a:r>
            <a:endParaRPr lang="en-US" dirty="0"/>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22 and 28 so we know that the thread must be in this column</a:t>
            </a:r>
            <a:endParaRPr lang="en-US" dirty="0"/>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Threads: Find </a:t>
            </a:r>
            <a:r>
              <a:rPr lang="en-US" dirty="0" err="1" smtClean="0"/>
              <a:t>λ</a:t>
            </a:r>
            <a:r>
              <a:rPr lang="en-US" dirty="0" smtClean="0"/>
              <a:t>, p, q, </a:t>
            </a:r>
            <a:r>
              <a:rPr lang="en-US" dirty="0" err="1" smtClean="0"/>
              <a:t>μ</a:t>
            </a:r>
            <a:r>
              <a:rPr lang="en-US" dirty="0" smtClean="0"/>
              <a:t>, r, and s</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31" y="1438953"/>
            <a:ext cx="5424471" cy="5419047"/>
          </a:xfrm>
          <a:prstGeom prst="rect">
            <a:avLst/>
          </a:prstGeom>
        </p:spPr>
      </p:pic>
      <p:sp>
        <p:nvSpPr>
          <p:cNvPr id="6" name="TextBox 5">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smtClean="0"/>
              <a:t>Know that minimum and maximum values of </a:t>
            </a:r>
            <a:r>
              <a:rPr lang="en-US" dirty="0" err="1" smtClean="0"/>
              <a:t>λ</a:t>
            </a:r>
            <a:r>
              <a:rPr lang="en-US" dirty="0" smtClean="0"/>
              <a:t> are 1 and 2</a:t>
            </a:r>
          </a:p>
          <a:p>
            <a:r>
              <a:rPr lang="en-US" dirty="0" smtClean="0"/>
              <a:t>so guess that </a:t>
            </a:r>
            <a:r>
              <a:rPr lang="en-US" dirty="0" err="1" smtClean="0"/>
              <a:t>λ</a:t>
            </a:r>
            <a:r>
              <a:rPr lang="en-US" dirty="0" smtClean="0"/>
              <a:t> is 1 </a:t>
            </a:r>
            <a:endParaRPr lang="en-US" dirty="0"/>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smtClean="0"/>
              <a:t>Determine minimum and maximum values of x are 1 and</a:t>
            </a:r>
          </a:p>
          <a:p>
            <a:r>
              <a:rPr lang="en-US" dirty="0" smtClean="0"/>
              <a:t>6 &lt; x = 7, </a:t>
            </a:r>
            <a:r>
              <a:rPr lang="en-US" dirty="0"/>
              <a:t>s</a:t>
            </a:r>
            <a:r>
              <a:rPr lang="en-US" dirty="0" smtClean="0"/>
              <a:t>o </a:t>
            </a:r>
            <a:r>
              <a:rPr lang="en-US" dirty="0" err="1" smtClean="0"/>
              <a:t>λ</a:t>
            </a:r>
            <a:r>
              <a:rPr lang="en-US" dirty="0" smtClean="0"/>
              <a:t> must be 2</a:t>
            </a:r>
            <a:endParaRPr lang="en-US" dirty="0"/>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smtClean="0"/>
              <a:t>Know that minimum and maximum values of p are 1 and 2</a:t>
            </a:r>
          </a:p>
          <a:p>
            <a:r>
              <a:rPr lang="en-US" dirty="0" smtClean="0"/>
              <a:t>so guess that p is 1</a:t>
            </a:r>
            <a:endParaRPr lang="en-US" dirty="0"/>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smtClean="0"/>
              <a:t>Determine only possible value of x is 7 meaning p = 1</a:t>
            </a:r>
            <a:endParaRPr lang="en-US" dirty="0"/>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smtClean="0"/>
              <a:t>Get q from </a:t>
            </a:r>
            <a:endParaRPr lang="en-US" dirty="0"/>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smtClean="0"/>
              <a:t>Perform the exact same operations using y to get </a:t>
            </a:r>
            <a:r>
              <a:rPr lang="en-US" dirty="0" err="1"/>
              <a:t>μ</a:t>
            </a:r>
            <a:r>
              <a:rPr lang="en-US" dirty="0"/>
              <a:t>, r, and s</a:t>
            </a:r>
            <a:r>
              <a:rPr lang="en-US" dirty="0" smtClean="0"/>
              <a:t> </a:t>
            </a:r>
            <a:endParaRPr lang="en-US" dirty="0"/>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this Method</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smtClean="0"/>
              <a:t>Can handle arbitrary basis set sizes</a:t>
            </a:r>
          </a:p>
          <a:p>
            <a:endParaRPr lang="en-US" dirty="0"/>
          </a:p>
          <a:p>
            <a:r>
              <a:rPr lang="en-US" dirty="0" smtClean="0"/>
              <a:t>Faster than pre-calculating order on CPU then uploading to GPU</a:t>
            </a:r>
          </a:p>
          <a:p>
            <a:endParaRPr lang="en-US" dirty="0"/>
          </a:p>
          <a:p>
            <a:r>
              <a:rPr lang="en-US" dirty="0" smtClean="0"/>
              <a:t>If the number of integrals to calculate is small, then it only needs to be performed once</a:t>
            </a:r>
          </a:p>
          <a:p>
            <a:endParaRPr lang="en-US" dirty="0"/>
          </a:p>
          <a:p>
            <a:r>
              <a:rPr lang="en-US" dirty="0" smtClean="0"/>
              <a:t>If the number of integrals to calculate is large, then it can quickly be recalculated as needed</a:t>
            </a:r>
          </a:p>
          <a:p>
            <a:endParaRPr lang="en-US" dirty="0"/>
          </a:p>
          <a:p>
            <a:r>
              <a:rPr lang="en-US" dirty="0" smtClean="0"/>
              <a:t>Can be written to an read from the global memory effectively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414" y="1276128"/>
            <a:ext cx="3015786" cy="301277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414" y="4587401"/>
            <a:ext cx="2965823" cy="1951511"/>
          </a:xfrm>
          <a:prstGeom prst="rect">
            <a:avLst/>
          </a:prstGeom>
        </p:spPr>
      </p:pic>
    </p:spTree>
    <p:extLst>
      <p:ext uri="{BB962C8B-B14F-4D97-AF65-F5344CB8AC3E}">
        <p14:creationId xmlns:p14="http://schemas.microsoft.com/office/powerpoint/2010/main" val="1730817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Usage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pic>
        <p:nvPicPr>
          <p:cNvPr id="10" name="Picture 9"/>
          <p:cNvPicPr>
            <a:picLocks noChangeAspect="1"/>
          </p:cNvPicPr>
          <p:nvPr/>
        </p:nvPicPr>
        <p:blipFill>
          <a:blip r:embed="rId2"/>
          <a:stretch>
            <a:fillRect/>
          </a:stretch>
        </p:blipFill>
        <p:spPr>
          <a:xfrm>
            <a:off x="1885950" y="2660650"/>
            <a:ext cx="8420100" cy="1536700"/>
          </a:xfrm>
          <a:prstGeom prst="rect">
            <a:avLst/>
          </a:prstGeom>
        </p:spPr>
      </p:pic>
    </p:spTree>
    <p:extLst>
      <p:ext uri="{BB962C8B-B14F-4D97-AF65-F5344CB8AC3E}">
        <p14:creationId xmlns:p14="http://schemas.microsoft.com/office/powerpoint/2010/main" val="1775723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2eint performance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5" name="Picture 4"/>
          <p:cNvPicPr>
            <a:picLocks noChangeAspect="1"/>
          </p:cNvPicPr>
          <p:nvPr/>
        </p:nvPicPr>
        <p:blipFill>
          <a:blip r:embed="rId2"/>
          <a:stretch>
            <a:fillRect/>
          </a:stretch>
        </p:blipFill>
        <p:spPr>
          <a:xfrm>
            <a:off x="6758432" y="2734057"/>
            <a:ext cx="5183816" cy="25207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96" y="1999234"/>
            <a:ext cx="6438392" cy="4011118"/>
          </a:xfrm>
          <a:prstGeom prst="rect">
            <a:avLst/>
          </a:prstGeom>
        </p:spPr>
      </p:pic>
    </p:spTree>
    <p:extLst>
      <p:ext uri="{BB962C8B-B14F-4D97-AF65-F5344CB8AC3E}">
        <p14:creationId xmlns:p14="http://schemas.microsoft.com/office/powerpoint/2010/main" val="904614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pic>
        <p:nvPicPr>
          <p:cNvPr id="4" name="Picture 3"/>
          <p:cNvPicPr>
            <a:picLocks noChangeAspect="1"/>
          </p:cNvPicPr>
          <p:nvPr/>
        </p:nvPicPr>
        <p:blipFill>
          <a:blip r:embed="rId10"/>
          <a:stretch>
            <a:fillRect/>
          </a:stretch>
        </p:blipFill>
        <p:spPr>
          <a:xfrm>
            <a:off x="8589769" y="3544396"/>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smtClean="0"/>
              <a:t>The </a:t>
            </a:r>
            <a:r>
              <a:rPr lang="en-US" dirty="0" err="1" smtClean="0"/>
              <a:t>cudaDFRATOM</a:t>
            </a:r>
            <a:r>
              <a:rPr lang="en-US" dirty="0" smtClean="0"/>
              <a:t> program uses effective method of mapping threads to two-electron integrals, allowing </a:t>
            </a:r>
          </a:p>
          <a:p>
            <a:r>
              <a:rPr lang="en-US" dirty="0" smtClean="0"/>
              <a:t>as much of the GPU hardware to be used as possible</a:t>
            </a:r>
          </a:p>
          <a:p>
            <a:endParaRPr lang="en-US" dirty="0"/>
          </a:p>
          <a:p>
            <a:r>
              <a:rPr lang="en-US" dirty="0" smtClean="0"/>
              <a:t>Mapping algorithm has a negligible effect on total time to compute the two-electron integrals and </a:t>
            </a:r>
          </a:p>
          <a:p>
            <a:r>
              <a:rPr lang="en-US" dirty="0"/>
              <a:t>s</a:t>
            </a:r>
            <a:r>
              <a:rPr lang="en-US" dirty="0" smtClean="0"/>
              <a:t>cales well with the number of integrals</a:t>
            </a:r>
          </a:p>
          <a:p>
            <a:endParaRPr lang="en-US" dirty="0"/>
          </a:p>
          <a:p>
            <a:r>
              <a:rPr lang="en-US" dirty="0" smtClean="0"/>
              <a:t>Total speedup limits to ~20x faster than CPU calculations</a:t>
            </a:r>
          </a:p>
          <a:p>
            <a:endParaRPr lang="en-US" dirty="0"/>
          </a:p>
          <a:p>
            <a:r>
              <a:rPr lang="en-US" dirty="0" smtClean="0"/>
              <a:t>Algorithm could be modified to use constant memory</a:t>
            </a:r>
          </a:p>
          <a:p>
            <a:endParaRPr lang="en-US" dirty="0" smtClean="0"/>
          </a:p>
          <a:p>
            <a:r>
              <a:rPr lang="en-US" dirty="0" smtClean="0"/>
              <a:t>Algorithm could be modified to allow for mapping of other point groups</a:t>
            </a:r>
          </a:p>
          <a:p>
            <a:endParaRPr lang="en-US" dirty="0"/>
          </a:p>
          <a:p>
            <a:r>
              <a:rPr lang="en-US" dirty="0" smtClean="0"/>
              <a:t>Algorithm could be modified to allow for direct SCF</a:t>
            </a:r>
          </a:p>
        </p:txBody>
      </p:sp>
    </p:spTree>
    <p:extLst>
      <p:ext uri="{BB962C8B-B14F-4D97-AF65-F5344CB8AC3E}">
        <p14:creationId xmlns:p14="http://schemas.microsoft.com/office/powerpoint/2010/main" val="13159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Tree>
    <p:extLst>
      <p:ext uri="{BB962C8B-B14F-4D97-AF65-F5344CB8AC3E}">
        <p14:creationId xmlns:p14="http://schemas.microsoft.com/office/powerpoint/2010/main" val="374930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32 threads. All threads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arbitrary number of threads.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warp) of threads.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arbitrary number of blocks.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blocks.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global memory, all GPU resources are local to a SM. The number of SMs per GPU depends on hardware generation. SMs can run at most 48 warps (1536 threads), or at most 8 blocks. Blocks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Fastest memory available, but also the least plentiful.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a:t>
            </a:r>
            <a:r>
              <a:rPr lang="en-US" dirty="0" smtClean="0">
                <a:solidFill>
                  <a:srgbClr val="FF0000"/>
                </a:solidFill>
              </a:rPr>
              <a:t>Memory</a:t>
            </a:r>
            <a:r>
              <a:rPr lang="en-US" dirty="0"/>
              <a:t>: Local to a specific block. Slower than register memory, but more of it is available. The total amount of shared memory available is shared equally across all blocks running on the SM so the amount of shared memory needed per block contributes to the maximum number of threads that can run at once. Analogous to RAM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t>Global Memory: Available to all threads on a GPU. The slowest memory type available, but also the most plentiful. Analogous to hard drive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9</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15943</TotalTime>
  <Words>1170</Words>
  <Application>Microsoft Macintosh PowerPoint</Application>
  <PresentationFormat>Widescreen</PresentationFormat>
  <Paragraphs>131</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Two-Electron Algorithm</vt:lpstr>
      <vt:lpstr>Three-Dimensional Solution</vt:lpstr>
      <vt:lpstr>Three-Dimensional Solution</vt:lpstr>
      <vt:lpstr>Two-Dimensional Solution</vt:lpstr>
      <vt:lpstr>One-Dimensional Solution</vt:lpstr>
      <vt:lpstr>Mapping Threads</vt:lpstr>
      <vt:lpstr>Mapping Threads: Find X and Y</vt:lpstr>
      <vt:lpstr>Mapping Threads: Find λ, p, q, μ, r, and s</vt:lpstr>
      <vt:lpstr>Advantages of Using this Method</vt:lpstr>
      <vt:lpstr>Resource Usage</vt:lpstr>
      <vt:lpstr>2eint performance</vt:lpstr>
      <vt:lpstr>Conclusion and Future Work</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121</cp:revision>
  <dcterms:created xsi:type="dcterms:W3CDTF">2018-08-03T17:55:24Z</dcterms:created>
  <dcterms:modified xsi:type="dcterms:W3CDTF">2018-08-15T17:35:08Z</dcterms:modified>
</cp:coreProperties>
</file>